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7" r:id="rId2"/>
    <p:sldId id="258" r:id="rId3"/>
    <p:sldId id="259" r:id="rId4"/>
    <p:sldId id="260" r:id="rId5"/>
    <p:sldId id="261" r:id="rId6"/>
    <p:sldId id="262" r:id="rId7"/>
    <p:sldId id="263" r:id="rId8"/>
    <p:sldId id="264" r:id="rId9"/>
    <p:sldId id="265" r:id="rId10"/>
    <p:sldId id="267" r:id="rId11"/>
    <p:sldId id="268" r:id="rId12"/>
    <p:sldId id="269" r:id="rId13"/>
    <p:sldId id="270" r:id="rId14"/>
    <p:sldId id="271" r:id="rId15"/>
    <p:sldId id="272" r:id="rId16"/>
    <p:sldId id="276" r:id="rId17"/>
    <p:sldId id="273" r:id="rId18"/>
    <p:sldId id="274" r:id="rId19"/>
    <p:sldId id="275" r:id="rId20"/>
    <p:sldId id="277" r:id="rId21"/>
    <p:sldId id="279" r:id="rId22"/>
    <p:sldId id="278" r:id="rId23"/>
    <p:sldId id="280" r:id="rId24"/>
    <p:sldId id="281" r:id="rId25"/>
    <p:sldId id="282" r:id="rId26"/>
    <p:sldId id="285" r:id="rId27"/>
    <p:sldId id="284" r:id="rId28"/>
    <p:sldId id="286" r:id="rId29"/>
    <p:sldId id="287" r:id="rId30"/>
    <p:sldId id="288" r:id="rId31"/>
    <p:sldId id="289" r:id="rId32"/>
    <p:sldId id="290" r:id="rId33"/>
    <p:sldId id="29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82E93C-8AF2-4343-BEE3-FEA83348FDC7}" type="datetimeFigureOut">
              <a:rPr lang="en-US" smtClean="0"/>
              <a:t>04-Aug-19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BFDA80-C77F-4D7D-B018-C429A96396FC}" type="slidenum">
              <a:rPr lang="en-US" smtClean="0"/>
              <a:t>‹#›</a:t>
            </a:fld>
            <a:endParaRPr lang="en-US"/>
          </a:p>
        </p:txBody>
      </p:sp>
    </p:spTree>
    <p:extLst>
      <p:ext uri="{BB962C8B-B14F-4D97-AF65-F5344CB8AC3E}">
        <p14:creationId xmlns:p14="http://schemas.microsoft.com/office/powerpoint/2010/main" val="1609341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BFDA80-C77F-4D7D-B018-C429A96396FC}" type="slidenum">
              <a:rPr lang="en-US" smtClean="0"/>
              <a:t>11</a:t>
            </a:fld>
            <a:endParaRPr lang="en-US"/>
          </a:p>
        </p:txBody>
      </p:sp>
    </p:spTree>
    <p:extLst>
      <p:ext uri="{BB962C8B-B14F-4D97-AF65-F5344CB8AC3E}">
        <p14:creationId xmlns:p14="http://schemas.microsoft.com/office/powerpoint/2010/main" val="424372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4E7867-C491-4275-9183-02919F8FAA8B}" type="datetimeFigureOut">
              <a:rPr lang="en-US" smtClean="0"/>
              <a:t>04-Aug-19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72ACE-AF86-4EB7-82DF-A12893CB567F}" type="slidenum">
              <a:rPr lang="en-US" smtClean="0"/>
              <a:t>‹#›</a:t>
            </a:fld>
            <a:endParaRPr lang="en-US"/>
          </a:p>
        </p:txBody>
      </p:sp>
    </p:spTree>
    <p:extLst>
      <p:ext uri="{BB962C8B-B14F-4D97-AF65-F5344CB8AC3E}">
        <p14:creationId xmlns:p14="http://schemas.microsoft.com/office/powerpoint/2010/main" val="1604610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4E7867-C491-4275-9183-02919F8FAA8B}" type="datetimeFigureOut">
              <a:rPr lang="en-US" smtClean="0"/>
              <a:t>04-Aug-19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72ACE-AF86-4EB7-82DF-A12893CB567F}" type="slidenum">
              <a:rPr lang="en-US" smtClean="0"/>
              <a:t>‹#›</a:t>
            </a:fld>
            <a:endParaRPr lang="en-US"/>
          </a:p>
        </p:txBody>
      </p:sp>
    </p:spTree>
    <p:extLst>
      <p:ext uri="{BB962C8B-B14F-4D97-AF65-F5344CB8AC3E}">
        <p14:creationId xmlns:p14="http://schemas.microsoft.com/office/powerpoint/2010/main" val="697723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4E7867-C491-4275-9183-02919F8FAA8B}" type="datetimeFigureOut">
              <a:rPr lang="en-US" smtClean="0"/>
              <a:t>04-Aug-19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72ACE-AF86-4EB7-82DF-A12893CB567F}" type="slidenum">
              <a:rPr lang="en-US" smtClean="0"/>
              <a:t>‹#›</a:t>
            </a:fld>
            <a:endParaRPr lang="en-US"/>
          </a:p>
        </p:txBody>
      </p:sp>
    </p:spTree>
    <p:extLst>
      <p:ext uri="{BB962C8B-B14F-4D97-AF65-F5344CB8AC3E}">
        <p14:creationId xmlns:p14="http://schemas.microsoft.com/office/powerpoint/2010/main" val="64981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4E7867-C491-4275-9183-02919F8FAA8B}" type="datetimeFigureOut">
              <a:rPr lang="en-US" smtClean="0"/>
              <a:t>04-Aug-19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72ACE-AF86-4EB7-82DF-A12893CB567F}" type="slidenum">
              <a:rPr lang="en-US" smtClean="0"/>
              <a:t>‹#›</a:t>
            </a:fld>
            <a:endParaRPr lang="en-US"/>
          </a:p>
        </p:txBody>
      </p:sp>
    </p:spTree>
    <p:extLst>
      <p:ext uri="{BB962C8B-B14F-4D97-AF65-F5344CB8AC3E}">
        <p14:creationId xmlns:p14="http://schemas.microsoft.com/office/powerpoint/2010/main" val="4052386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4E7867-C491-4275-9183-02919F8FAA8B}" type="datetimeFigureOut">
              <a:rPr lang="en-US" smtClean="0"/>
              <a:t>04-Aug-19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72ACE-AF86-4EB7-82DF-A12893CB567F}" type="slidenum">
              <a:rPr lang="en-US" smtClean="0"/>
              <a:t>‹#›</a:t>
            </a:fld>
            <a:endParaRPr lang="en-US"/>
          </a:p>
        </p:txBody>
      </p:sp>
    </p:spTree>
    <p:extLst>
      <p:ext uri="{BB962C8B-B14F-4D97-AF65-F5344CB8AC3E}">
        <p14:creationId xmlns:p14="http://schemas.microsoft.com/office/powerpoint/2010/main" val="2145994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4E7867-C491-4275-9183-02919F8FAA8B}" type="datetimeFigureOut">
              <a:rPr lang="en-US" smtClean="0"/>
              <a:t>04-Aug-19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72ACE-AF86-4EB7-82DF-A12893CB567F}" type="slidenum">
              <a:rPr lang="en-US" smtClean="0"/>
              <a:t>‹#›</a:t>
            </a:fld>
            <a:endParaRPr lang="en-US"/>
          </a:p>
        </p:txBody>
      </p:sp>
    </p:spTree>
    <p:extLst>
      <p:ext uri="{BB962C8B-B14F-4D97-AF65-F5344CB8AC3E}">
        <p14:creationId xmlns:p14="http://schemas.microsoft.com/office/powerpoint/2010/main" val="2138267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4E7867-C491-4275-9183-02919F8FAA8B}" type="datetimeFigureOut">
              <a:rPr lang="en-US" smtClean="0"/>
              <a:t>04-Aug-19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272ACE-AF86-4EB7-82DF-A12893CB567F}" type="slidenum">
              <a:rPr lang="en-US" smtClean="0"/>
              <a:t>‹#›</a:t>
            </a:fld>
            <a:endParaRPr lang="en-US"/>
          </a:p>
        </p:txBody>
      </p:sp>
    </p:spTree>
    <p:extLst>
      <p:ext uri="{BB962C8B-B14F-4D97-AF65-F5344CB8AC3E}">
        <p14:creationId xmlns:p14="http://schemas.microsoft.com/office/powerpoint/2010/main" val="3441744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4E7867-C491-4275-9183-02919F8FAA8B}" type="datetimeFigureOut">
              <a:rPr lang="en-US" smtClean="0"/>
              <a:t>04-Aug-19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272ACE-AF86-4EB7-82DF-A12893CB567F}" type="slidenum">
              <a:rPr lang="en-US" smtClean="0"/>
              <a:t>‹#›</a:t>
            </a:fld>
            <a:endParaRPr lang="en-US"/>
          </a:p>
        </p:txBody>
      </p:sp>
    </p:spTree>
    <p:extLst>
      <p:ext uri="{BB962C8B-B14F-4D97-AF65-F5344CB8AC3E}">
        <p14:creationId xmlns:p14="http://schemas.microsoft.com/office/powerpoint/2010/main" val="1667544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4E7867-C491-4275-9183-02919F8FAA8B}" type="datetimeFigureOut">
              <a:rPr lang="en-US" smtClean="0"/>
              <a:t>04-Aug-19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272ACE-AF86-4EB7-82DF-A12893CB567F}" type="slidenum">
              <a:rPr lang="en-US" smtClean="0"/>
              <a:t>‹#›</a:t>
            </a:fld>
            <a:endParaRPr lang="en-US"/>
          </a:p>
        </p:txBody>
      </p:sp>
    </p:spTree>
    <p:extLst>
      <p:ext uri="{BB962C8B-B14F-4D97-AF65-F5344CB8AC3E}">
        <p14:creationId xmlns:p14="http://schemas.microsoft.com/office/powerpoint/2010/main" val="2820651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E7867-C491-4275-9183-02919F8FAA8B}" type="datetimeFigureOut">
              <a:rPr lang="en-US" smtClean="0"/>
              <a:t>04-Aug-19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72ACE-AF86-4EB7-82DF-A12893CB567F}" type="slidenum">
              <a:rPr lang="en-US" smtClean="0"/>
              <a:t>‹#›</a:t>
            </a:fld>
            <a:endParaRPr lang="en-US"/>
          </a:p>
        </p:txBody>
      </p:sp>
    </p:spTree>
    <p:extLst>
      <p:ext uri="{BB962C8B-B14F-4D97-AF65-F5344CB8AC3E}">
        <p14:creationId xmlns:p14="http://schemas.microsoft.com/office/powerpoint/2010/main" val="3172827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E7867-C491-4275-9183-02919F8FAA8B}" type="datetimeFigureOut">
              <a:rPr lang="en-US" smtClean="0"/>
              <a:t>04-Aug-19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72ACE-AF86-4EB7-82DF-A12893CB567F}" type="slidenum">
              <a:rPr lang="en-US" smtClean="0"/>
              <a:t>‹#›</a:t>
            </a:fld>
            <a:endParaRPr lang="en-US"/>
          </a:p>
        </p:txBody>
      </p:sp>
    </p:spTree>
    <p:extLst>
      <p:ext uri="{BB962C8B-B14F-4D97-AF65-F5344CB8AC3E}">
        <p14:creationId xmlns:p14="http://schemas.microsoft.com/office/powerpoint/2010/main" val="1760900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E7867-C491-4275-9183-02919F8FAA8B}" type="datetimeFigureOut">
              <a:rPr lang="en-US" smtClean="0"/>
              <a:t>04-Aug-19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272ACE-AF86-4EB7-82DF-A12893CB567F}" type="slidenum">
              <a:rPr lang="en-US" smtClean="0"/>
              <a:t>‹#›</a:t>
            </a:fld>
            <a:endParaRPr lang="en-US"/>
          </a:p>
        </p:txBody>
      </p:sp>
    </p:spTree>
    <p:extLst>
      <p:ext uri="{BB962C8B-B14F-4D97-AF65-F5344CB8AC3E}">
        <p14:creationId xmlns:p14="http://schemas.microsoft.com/office/powerpoint/2010/main" val="3447326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Agricultural Price Policy</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Agricultural Price policy means a policy to determine, regulate and control the prices of agricultural products.</a:t>
            </a:r>
          </a:p>
          <a:p>
            <a:pPr marL="0" indent="0" algn="ctr">
              <a:buNone/>
            </a:pPr>
            <a:r>
              <a:rPr lang="en-US" sz="4000" dirty="0" smtClean="0"/>
              <a:t>Objectives</a:t>
            </a:r>
          </a:p>
          <a:p>
            <a:pPr marL="0" indent="0" algn="just">
              <a:buNone/>
            </a:pPr>
            <a:r>
              <a:rPr lang="en-US" sz="4000" dirty="0" smtClean="0"/>
              <a:t>* To determine, regulate and control agricultural prices</a:t>
            </a:r>
          </a:p>
        </p:txBody>
      </p:sp>
    </p:spTree>
    <p:extLst>
      <p:ext uri="{BB962C8B-B14F-4D97-AF65-F5344CB8AC3E}">
        <p14:creationId xmlns:p14="http://schemas.microsoft.com/office/powerpoint/2010/main" val="1888159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Autofit/>
          </a:bodyPr>
          <a:lstStyle/>
          <a:p>
            <a:pPr marL="0" indent="0" algn="just">
              <a:buNone/>
            </a:pPr>
            <a:r>
              <a:rPr lang="en-US" sz="4000" dirty="0" smtClean="0"/>
              <a:t>The </a:t>
            </a:r>
            <a:r>
              <a:rPr lang="en-US" sz="4000" b="1" dirty="0" smtClean="0"/>
              <a:t>FCI</a:t>
            </a:r>
            <a:r>
              <a:rPr lang="en-US" sz="4000" dirty="0" smtClean="0"/>
              <a:t> and the </a:t>
            </a:r>
            <a:r>
              <a:rPr lang="en-US" sz="4000" b="1" dirty="0" smtClean="0"/>
              <a:t>APC</a:t>
            </a:r>
            <a:r>
              <a:rPr lang="en-US" sz="4000" dirty="0" smtClean="0"/>
              <a:t> were set up to help administer food security in the country. The FCI is the agency to purchase food-grains at the </a:t>
            </a:r>
            <a:r>
              <a:rPr lang="en-US" sz="4000" b="1" i="1" dirty="0" smtClean="0"/>
              <a:t>Minimum Support Price(MSP</a:t>
            </a:r>
            <a:r>
              <a:rPr lang="en-US" sz="4000" dirty="0" smtClean="0"/>
              <a:t>) and to stock and distribute these to the consumers through </a:t>
            </a:r>
            <a:r>
              <a:rPr lang="en-US" sz="4000" b="1" i="1" dirty="0" smtClean="0"/>
              <a:t>the Public Distribution</a:t>
            </a:r>
            <a:endParaRPr lang="en-US" sz="4000" dirty="0" smtClean="0"/>
          </a:p>
          <a:p>
            <a:pPr marL="0" indent="0">
              <a:buNone/>
            </a:pPr>
            <a:endParaRPr lang="en-US" sz="4000" dirty="0"/>
          </a:p>
        </p:txBody>
      </p:sp>
    </p:spTree>
    <p:extLst>
      <p:ext uri="{BB962C8B-B14F-4D97-AF65-F5344CB8AC3E}">
        <p14:creationId xmlns:p14="http://schemas.microsoft.com/office/powerpoint/2010/main" val="4075061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Autofit/>
          </a:bodyPr>
          <a:lstStyle/>
          <a:p>
            <a:pPr marL="0" indent="0">
              <a:buNone/>
            </a:pPr>
            <a:r>
              <a:rPr lang="en-US" sz="3900" b="1" i="1" dirty="0" smtClean="0"/>
              <a:t>System (PDS)</a:t>
            </a:r>
            <a:r>
              <a:rPr lang="en-US" sz="3900" dirty="0" smtClean="0"/>
              <a:t> which consists of as many as 463,000 of fair price shops spread all over the country. The main function of the </a:t>
            </a:r>
            <a:r>
              <a:rPr lang="en-US" sz="3900" b="1" dirty="0" smtClean="0"/>
              <a:t>APC</a:t>
            </a:r>
            <a:r>
              <a:rPr lang="en-US" sz="3900" dirty="0" smtClean="0"/>
              <a:t> (renamed as </a:t>
            </a:r>
            <a:r>
              <a:rPr lang="en-US" sz="3900" b="1" dirty="0" smtClean="0"/>
              <a:t>Commission for Agricultural costs and Prices</a:t>
            </a:r>
            <a:r>
              <a:rPr lang="en-US" sz="3900" dirty="0" smtClean="0"/>
              <a:t> in 1985) is to advise the Government on price policy for agricultural commodities.</a:t>
            </a:r>
          </a:p>
          <a:p>
            <a:pPr marL="0" indent="0">
              <a:buNone/>
            </a:pPr>
            <a:endParaRPr lang="en-US" sz="3900" dirty="0"/>
          </a:p>
        </p:txBody>
      </p:sp>
    </p:spTree>
    <p:extLst>
      <p:ext uri="{BB962C8B-B14F-4D97-AF65-F5344CB8AC3E}">
        <p14:creationId xmlns:p14="http://schemas.microsoft.com/office/powerpoint/2010/main" val="1777534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t>
            </a:r>
            <a:endParaRPr lang="en-US" dirty="0"/>
          </a:p>
        </p:txBody>
      </p:sp>
      <p:sp>
        <p:nvSpPr>
          <p:cNvPr id="3" name="Content Placeholder 2"/>
          <p:cNvSpPr>
            <a:spLocks noGrp="1"/>
          </p:cNvSpPr>
          <p:nvPr>
            <p:ph idx="1"/>
          </p:nvPr>
        </p:nvSpPr>
        <p:spPr/>
        <p:txBody>
          <a:bodyPr>
            <a:noAutofit/>
          </a:bodyPr>
          <a:lstStyle/>
          <a:p>
            <a:pPr marL="0" indent="0">
              <a:buNone/>
            </a:pPr>
            <a:r>
              <a:rPr lang="en-US" sz="3600" dirty="0" smtClean="0"/>
              <a:t>The Commission is expected to determine and announce administered prices on a yearly basis.</a:t>
            </a:r>
          </a:p>
          <a:p>
            <a:r>
              <a:rPr lang="en-US" sz="3600" b="1" dirty="0" smtClean="0"/>
              <a:t>Determination of appropriate level of price</a:t>
            </a:r>
          </a:p>
          <a:p>
            <a:pPr marL="0" indent="0">
              <a:buNone/>
            </a:pPr>
            <a:r>
              <a:rPr lang="en-US" sz="3600" dirty="0" smtClean="0"/>
              <a:t>It depends on</a:t>
            </a:r>
          </a:p>
          <a:p>
            <a:pPr marL="0" indent="0">
              <a:buNone/>
            </a:pPr>
            <a:r>
              <a:rPr lang="en-US" sz="3600" dirty="0" smtClean="0"/>
              <a:t>a. The cost of production</a:t>
            </a:r>
            <a:br>
              <a:rPr lang="en-US" sz="3600" dirty="0" smtClean="0"/>
            </a:br>
            <a:endParaRPr lang="en-US" sz="3600" dirty="0"/>
          </a:p>
        </p:txBody>
      </p:sp>
    </p:spTree>
    <p:extLst>
      <p:ext uri="{BB962C8B-B14F-4D97-AF65-F5344CB8AC3E}">
        <p14:creationId xmlns:p14="http://schemas.microsoft.com/office/powerpoint/2010/main" val="3727881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b. Changes in input prices</a:t>
            </a:r>
          </a:p>
          <a:p>
            <a:pPr marL="0" indent="0">
              <a:buNone/>
            </a:pPr>
            <a:r>
              <a:rPr lang="en-US" sz="4000" dirty="0" smtClean="0"/>
              <a:t>c. Market prices</a:t>
            </a:r>
          </a:p>
          <a:p>
            <a:pPr marL="0" indent="0">
              <a:buNone/>
            </a:pPr>
            <a:r>
              <a:rPr lang="en-US" sz="4000" dirty="0" smtClean="0"/>
              <a:t>d. Demand and supply</a:t>
            </a:r>
          </a:p>
          <a:p>
            <a:pPr marL="0" indent="0">
              <a:buNone/>
            </a:pPr>
            <a:r>
              <a:rPr lang="en-US" sz="4000" dirty="0" smtClean="0"/>
              <a:t>e. Risk factors</a:t>
            </a:r>
          </a:p>
          <a:p>
            <a:pPr marL="0" indent="0">
              <a:buNone/>
            </a:pPr>
            <a:r>
              <a:rPr lang="en-US" sz="4000" dirty="0" smtClean="0"/>
              <a:t>f. </a:t>
            </a:r>
            <a:r>
              <a:rPr lang="en-US" sz="4000" dirty="0"/>
              <a:t>E</a:t>
            </a:r>
            <a:r>
              <a:rPr lang="en-US" sz="4000" dirty="0" smtClean="0"/>
              <a:t>ffect on industrial cost</a:t>
            </a:r>
          </a:p>
          <a:p>
            <a:pPr marL="0" indent="0">
              <a:buNone/>
            </a:pPr>
            <a:r>
              <a:rPr lang="en-US" sz="4000" dirty="0" smtClean="0"/>
              <a:t>g. Effect on cost of living</a:t>
            </a:r>
            <a:endParaRPr lang="en-US" sz="4000" dirty="0"/>
          </a:p>
        </p:txBody>
      </p:sp>
    </p:spTree>
    <p:extLst>
      <p:ext uri="{BB962C8B-B14F-4D97-AF65-F5344CB8AC3E}">
        <p14:creationId xmlns:p14="http://schemas.microsoft.com/office/powerpoint/2010/main" val="2952958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4000" dirty="0" smtClean="0"/>
              <a:t>h. Effect on general price level</a:t>
            </a:r>
          </a:p>
          <a:p>
            <a:pPr marL="0" indent="0">
              <a:buNone/>
            </a:pPr>
            <a:r>
              <a:rPr lang="en-US" sz="4000" dirty="0" err="1" smtClean="0"/>
              <a:t>i</a:t>
            </a:r>
            <a:r>
              <a:rPr lang="en-US" sz="4000" dirty="0" smtClean="0"/>
              <a:t>. International price situation</a:t>
            </a:r>
          </a:p>
          <a:p>
            <a:pPr marL="0" indent="0">
              <a:buNone/>
            </a:pPr>
            <a:r>
              <a:rPr lang="en-US" sz="4000" dirty="0" smtClean="0"/>
              <a:t>j. Party between price of different crops, parity between input and output prices and also between price received by the farmers and paid by the consumers</a:t>
            </a:r>
          </a:p>
          <a:p>
            <a:pPr marL="0" indent="0">
              <a:buNone/>
            </a:pPr>
            <a:r>
              <a:rPr lang="en-US" sz="4000" dirty="0" smtClean="0"/>
              <a:t>k. Trend of price level in the past</a:t>
            </a:r>
          </a:p>
          <a:p>
            <a:pPr marL="0" indent="0">
              <a:buNone/>
            </a:pPr>
            <a:endParaRPr lang="en-US" sz="4000" dirty="0"/>
          </a:p>
        </p:txBody>
      </p:sp>
    </p:spTree>
    <p:extLst>
      <p:ext uri="{BB962C8B-B14F-4D97-AF65-F5344CB8AC3E}">
        <p14:creationId xmlns:p14="http://schemas.microsoft.com/office/powerpoint/2010/main" val="11979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4000" dirty="0" smtClean="0"/>
              <a:t>(B) </a:t>
            </a:r>
            <a:r>
              <a:rPr lang="en-US" sz="4000" b="1" dirty="0" smtClean="0"/>
              <a:t>Announcement of administered prices</a:t>
            </a:r>
          </a:p>
          <a:p>
            <a:pPr marL="0" indent="0">
              <a:buNone/>
            </a:pPr>
            <a:r>
              <a:rPr lang="en-US" sz="4000" dirty="0" smtClean="0"/>
              <a:t>Government announces three types of administered prices</a:t>
            </a:r>
          </a:p>
          <a:p>
            <a:pPr marL="857250" indent="-857250">
              <a:buAutoNum type="romanLcParenBoth"/>
            </a:pPr>
            <a:r>
              <a:rPr lang="en-US" sz="4000" dirty="0" smtClean="0"/>
              <a:t>Minimum Support Prices – </a:t>
            </a:r>
          </a:p>
          <a:p>
            <a:pPr marL="0" indent="0">
              <a:buNone/>
            </a:pPr>
            <a:r>
              <a:rPr lang="en-US" sz="4000" dirty="0"/>
              <a:t>Minimum Support Price is the price at which government purchases crops from the farmers, whatever may be the price for the crops. </a:t>
            </a:r>
          </a:p>
        </p:txBody>
      </p:sp>
    </p:spTree>
    <p:extLst>
      <p:ext uri="{BB962C8B-B14F-4D97-AF65-F5344CB8AC3E}">
        <p14:creationId xmlns:p14="http://schemas.microsoft.com/office/powerpoint/2010/main" val="396579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4400" dirty="0" smtClean="0"/>
              <a:t>MSP are of long term guarantee. The prices would not be allowed to fall below the level fixed by the government. So it is like a floor price and guaranteed income to the farmers.</a:t>
            </a:r>
            <a:endParaRPr lang="en-US" sz="4400" dirty="0"/>
          </a:p>
        </p:txBody>
      </p:sp>
    </p:spTree>
    <p:extLst>
      <p:ext uri="{BB962C8B-B14F-4D97-AF65-F5344CB8AC3E}">
        <p14:creationId xmlns:p14="http://schemas.microsoft.com/office/powerpoint/2010/main" val="1413917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Autofit/>
          </a:bodyPr>
          <a:lstStyle/>
          <a:p>
            <a:pPr marL="0" indent="0">
              <a:buNone/>
            </a:pPr>
            <a:r>
              <a:rPr lang="en-US" sz="3000" dirty="0" smtClean="0"/>
              <a:t>Important cost concepts used by the commission for calculation of MSP are C2 and C3</a:t>
            </a:r>
          </a:p>
          <a:p>
            <a:pPr marL="0" indent="0">
              <a:buNone/>
            </a:pPr>
            <a:r>
              <a:rPr lang="en-US" sz="3000" dirty="0" smtClean="0"/>
              <a:t>C2 =actual expenses in cash and kind incurred in production by actual owner</a:t>
            </a:r>
          </a:p>
          <a:p>
            <a:pPr marL="0" indent="0">
              <a:buNone/>
            </a:pPr>
            <a:r>
              <a:rPr lang="en-US" sz="3000" dirty="0" smtClean="0"/>
              <a:t> + rent paid for leased land</a:t>
            </a:r>
          </a:p>
          <a:p>
            <a:pPr marL="0" indent="0">
              <a:buNone/>
            </a:pPr>
            <a:r>
              <a:rPr lang="en-US" sz="3000" dirty="0" smtClean="0"/>
              <a:t>+ imputed value of family </a:t>
            </a:r>
            <a:r>
              <a:rPr lang="en-US" sz="3000" dirty="0" err="1" smtClean="0"/>
              <a:t>labour</a:t>
            </a:r>
            <a:endParaRPr lang="en-US" sz="3000" dirty="0" smtClean="0"/>
          </a:p>
          <a:p>
            <a:pPr marL="0" indent="0">
              <a:buNone/>
            </a:pPr>
            <a:r>
              <a:rPr lang="en-US" sz="3000" dirty="0" smtClean="0"/>
              <a:t>+ interest on value of owned capital assets</a:t>
            </a:r>
          </a:p>
          <a:p>
            <a:pPr marL="0" indent="0">
              <a:buNone/>
            </a:pPr>
            <a:r>
              <a:rPr lang="en-US" sz="3000" dirty="0" smtClean="0"/>
              <a:t>+ rental value of owned land net of land revenue</a:t>
            </a:r>
            <a:endParaRPr lang="en-US" sz="3000" dirty="0"/>
          </a:p>
        </p:txBody>
      </p:sp>
    </p:spTree>
    <p:extLst>
      <p:ext uri="{BB962C8B-B14F-4D97-AF65-F5344CB8AC3E}">
        <p14:creationId xmlns:p14="http://schemas.microsoft.com/office/powerpoint/2010/main" val="4043774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C3 = C2+10% of cost to account for managerial remuneration to the farmer</a:t>
            </a:r>
          </a:p>
          <a:p>
            <a:pPr marL="0" indent="0">
              <a:buNone/>
            </a:pPr>
            <a:r>
              <a:rPr lang="en-US" sz="4000" dirty="0" smtClean="0"/>
              <a:t>Therefor MSP = C = (C2+C3)</a:t>
            </a:r>
            <a:endParaRPr lang="en-US" sz="4000" b="1" dirty="0" smtClean="0"/>
          </a:p>
        </p:txBody>
      </p:sp>
    </p:spTree>
    <p:extLst>
      <p:ext uri="{BB962C8B-B14F-4D97-AF65-F5344CB8AC3E}">
        <p14:creationId xmlns:p14="http://schemas.microsoft.com/office/powerpoint/2010/main" val="751162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4000" b="1" dirty="0" err="1" smtClean="0"/>
              <a:t>Swaminathan</a:t>
            </a:r>
            <a:r>
              <a:rPr lang="en-US" sz="4000" b="1" dirty="0" smtClean="0"/>
              <a:t> formula</a:t>
            </a:r>
          </a:p>
          <a:p>
            <a:pPr marL="0" indent="0">
              <a:buNone/>
            </a:pPr>
            <a:r>
              <a:rPr lang="en-US" sz="4000" dirty="0" smtClean="0"/>
              <a:t>The M S </a:t>
            </a:r>
            <a:r>
              <a:rPr lang="en-US" sz="4000" dirty="0" err="1" smtClean="0"/>
              <a:t>Swamnathan</a:t>
            </a:r>
            <a:r>
              <a:rPr lang="en-US" sz="4000" dirty="0" smtClean="0"/>
              <a:t> Committee titled as </a:t>
            </a:r>
            <a:r>
              <a:rPr lang="en-US" sz="4000" b="1" dirty="0" smtClean="0"/>
              <a:t> National Commission on Farmers</a:t>
            </a:r>
            <a:r>
              <a:rPr lang="en-US" sz="4000" dirty="0" smtClean="0"/>
              <a:t> recommended to fix MSP at level 50 % more than the weighted average cost of production i.e. C2.</a:t>
            </a:r>
            <a:endParaRPr lang="en-US" sz="4000" dirty="0"/>
          </a:p>
        </p:txBody>
      </p:sp>
    </p:spTree>
    <p:extLst>
      <p:ext uri="{BB962C8B-B14F-4D97-AF65-F5344CB8AC3E}">
        <p14:creationId xmlns:p14="http://schemas.microsoft.com/office/powerpoint/2010/main" val="3535250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algn="just"/>
            <a:r>
              <a:rPr lang="en-US" sz="4000" dirty="0" smtClean="0"/>
              <a:t>To prevent violent fluctuations in agricultural prices</a:t>
            </a:r>
          </a:p>
          <a:p>
            <a:pPr algn="just"/>
            <a:r>
              <a:rPr lang="en-US" sz="4000" dirty="0" smtClean="0"/>
              <a:t>To promote fair prices for agricultural products to the farmers</a:t>
            </a:r>
          </a:p>
          <a:p>
            <a:pPr algn="just"/>
            <a:r>
              <a:rPr lang="en-US" sz="4000" dirty="0" smtClean="0"/>
              <a:t>To provide quality goods to households at reasonable prices</a:t>
            </a:r>
          </a:p>
          <a:p>
            <a:pPr marL="0" indent="0" algn="just">
              <a:buNone/>
            </a:pPr>
            <a:endParaRPr lang="en-US" sz="4000" dirty="0"/>
          </a:p>
        </p:txBody>
      </p:sp>
    </p:spTree>
    <p:extLst>
      <p:ext uri="{BB962C8B-B14F-4D97-AF65-F5344CB8AC3E}">
        <p14:creationId xmlns:p14="http://schemas.microsoft.com/office/powerpoint/2010/main" val="3415006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Autofit/>
          </a:bodyPr>
          <a:lstStyle/>
          <a:p>
            <a:pPr marL="0" indent="0">
              <a:buNone/>
            </a:pPr>
            <a:r>
              <a:rPr lang="en-US" sz="4000" dirty="0"/>
              <a:t>MSP is price fixed by Government of India to protect the farmers against excessive fall in price during bumper production years. The minimum support prices are a guarantee price for their produce from the Government.</a:t>
            </a:r>
          </a:p>
          <a:p>
            <a:endParaRPr lang="en-US" sz="4000" dirty="0"/>
          </a:p>
        </p:txBody>
      </p:sp>
    </p:spTree>
    <p:extLst>
      <p:ext uri="{BB962C8B-B14F-4D97-AF65-F5344CB8AC3E}">
        <p14:creationId xmlns:p14="http://schemas.microsoft.com/office/powerpoint/2010/main" val="4221991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Autofit/>
          </a:bodyPr>
          <a:lstStyle/>
          <a:p>
            <a:pPr marL="0" indent="0" algn="just">
              <a:buNone/>
            </a:pPr>
            <a:r>
              <a:rPr lang="en-US" sz="3800" dirty="0"/>
              <a:t>The objective of the MSP is thus to ensure remunerative prices to the growers for by encouraging higher investment and production. It also aims to bring a balanced realization of sufficient food production and consumption needs at the same ensuring adequate and affordable food grains to all the people.</a:t>
            </a:r>
          </a:p>
          <a:p>
            <a:pPr marL="0" indent="0" algn="just">
              <a:buNone/>
            </a:pPr>
            <a:endParaRPr lang="en-US" sz="3800" dirty="0"/>
          </a:p>
        </p:txBody>
      </p:sp>
    </p:spTree>
    <p:extLst>
      <p:ext uri="{BB962C8B-B14F-4D97-AF65-F5344CB8AC3E}">
        <p14:creationId xmlns:p14="http://schemas.microsoft.com/office/powerpoint/2010/main" val="3562715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Thus it served as a floor price and guaranteed income to the farmers. </a:t>
            </a:r>
          </a:p>
          <a:p>
            <a:pPr marL="0" indent="0">
              <a:buNone/>
            </a:pPr>
            <a:r>
              <a:rPr lang="en-US" sz="4000" dirty="0" smtClean="0"/>
              <a:t>24 major crops are covered under this scheme. Some of these are Cereals, pulses, oilseeds, raw cotton etc.</a:t>
            </a:r>
            <a:endParaRPr lang="en-US" sz="4000" dirty="0"/>
          </a:p>
        </p:txBody>
      </p:sp>
    </p:spTree>
    <p:extLst>
      <p:ext uri="{BB962C8B-B14F-4D97-AF65-F5344CB8AC3E}">
        <p14:creationId xmlns:p14="http://schemas.microsoft.com/office/powerpoint/2010/main" val="10159265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Autofit/>
          </a:bodyPr>
          <a:lstStyle/>
          <a:p>
            <a:pPr marL="0" indent="0">
              <a:buNone/>
            </a:pPr>
            <a:r>
              <a:rPr lang="en-US" sz="4000" dirty="0" smtClean="0"/>
              <a:t>(ii) Statutory Minimum Support Price</a:t>
            </a:r>
            <a:endParaRPr lang="en-US" sz="4000" dirty="0"/>
          </a:p>
          <a:p>
            <a:pPr marL="0" indent="0">
              <a:buNone/>
            </a:pPr>
            <a:r>
              <a:rPr lang="en-US" sz="4000" dirty="0" smtClean="0"/>
              <a:t>Two commodities Jute and sugarcane has been assigned a statutory status earlier. It means it is illegal for anybody to purchase the commodity at less than its minimum support price.</a:t>
            </a:r>
          </a:p>
        </p:txBody>
      </p:sp>
    </p:spTree>
    <p:extLst>
      <p:ext uri="{BB962C8B-B14F-4D97-AF65-F5344CB8AC3E}">
        <p14:creationId xmlns:p14="http://schemas.microsoft.com/office/powerpoint/2010/main" val="484502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noAutofit/>
          </a:bodyPr>
          <a:lstStyle/>
          <a:p>
            <a:pPr marL="0" indent="0" algn="just">
              <a:buNone/>
            </a:pPr>
            <a:r>
              <a:rPr lang="en-US" sz="4000" dirty="0" smtClean="0"/>
              <a:t>But </a:t>
            </a:r>
            <a:r>
              <a:rPr lang="en-US" sz="4000" dirty="0" err="1"/>
              <a:t>inspite</a:t>
            </a:r>
            <a:r>
              <a:rPr lang="en-US" sz="4000" dirty="0"/>
              <a:t> of it statutory status, the implementation of statutory minimum price remains unsatisfactory</a:t>
            </a:r>
          </a:p>
          <a:p>
            <a:pPr marL="0" indent="0" algn="just">
              <a:buNone/>
            </a:pPr>
            <a:r>
              <a:rPr lang="en-US" sz="4000" dirty="0" smtClean="0"/>
              <a:t>(iii) Procurement Price</a:t>
            </a:r>
          </a:p>
          <a:p>
            <a:pPr marL="0" indent="0" algn="just">
              <a:buNone/>
            </a:pPr>
            <a:r>
              <a:rPr lang="en-US" sz="4000" dirty="0"/>
              <a:t>Procurement price of a commodity refers to the price at which govt. procures the commodity from producers/manufactures for maintaining the buffer</a:t>
            </a:r>
            <a:endParaRPr lang="en-US" sz="4000" dirty="0" smtClean="0"/>
          </a:p>
        </p:txBody>
      </p:sp>
    </p:spTree>
    <p:extLst>
      <p:ext uri="{BB962C8B-B14F-4D97-AF65-F5344CB8AC3E}">
        <p14:creationId xmlns:p14="http://schemas.microsoft.com/office/powerpoint/2010/main" val="4082688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t>
            </a:r>
            <a:endParaRPr lang="en-US" dirty="0"/>
          </a:p>
        </p:txBody>
      </p:sp>
      <p:sp>
        <p:nvSpPr>
          <p:cNvPr id="3" name="Content Placeholder 2"/>
          <p:cNvSpPr>
            <a:spLocks noGrp="1"/>
          </p:cNvSpPr>
          <p:nvPr>
            <p:ph idx="1"/>
          </p:nvPr>
        </p:nvSpPr>
        <p:spPr/>
        <p:txBody>
          <a:bodyPr>
            <a:noAutofit/>
          </a:bodyPr>
          <a:lstStyle/>
          <a:p>
            <a:pPr marL="0" indent="0">
              <a:buNone/>
            </a:pPr>
            <a:r>
              <a:rPr lang="en-US" sz="4000" dirty="0" smtClean="0"/>
              <a:t>maintaining the buffer stock or the public distribution system. These prices are announced by the govt. of India on the recommendations of the Commission for Agricultural Costs and Prices before the harvest season of the crop.  </a:t>
            </a:r>
            <a:endParaRPr lang="en-US" sz="4000" dirty="0"/>
          </a:p>
        </p:txBody>
      </p:sp>
    </p:spTree>
    <p:extLst>
      <p:ext uri="{BB962C8B-B14F-4D97-AF65-F5344CB8AC3E}">
        <p14:creationId xmlns:p14="http://schemas.microsoft.com/office/powerpoint/2010/main" val="10844676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a:t>Procurement prices are fixed generally at a level, which is somewhat higher than the level of minimum support prices but lower than the prevailing market prices.</a:t>
            </a:r>
            <a:br>
              <a:rPr lang="en-US" sz="4000" dirty="0"/>
            </a:br>
            <a:r>
              <a:rPr lang="en-US" sz="4000" dirty="0"/>
              <a:t> </a:t>
            </a:r>
          </a:p>
        </p:txBody>
      </p:sp>
    </p:spTree>
    <p:extLst>
      <p:ext uri="{BB962C8B-B14F-4D97-AF65-F5344CB8AC3E}">
        <p14:creationId xmlns:p14="http://schemas.microsoft.com/office/powerpoint/2010/main" val="2482316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1295400"/>
            <a:ext cx="8229600" cy="4830763"/>
          </a:xfrm>
        </p:spPr>
        <p:txBody>
          <a:bodyPr>
            <a:noAutofit/>
          </a:bodyPr>
          <a:lstStyle/>
          <a:p>
            <a:pPr marL="0" indent="0" algn="just">
              <a:buNone/>
            </a:pPr>
            <a:r>
              <a:rPr lang="en-US" sz="3400" dirty="0"/>
              <a:t>Procurement prices are announced before the sowing season. As a result, the procurement price itself become the support price at which the govt. purchased all the </a:t>
            </a:r>
            <a:r>
              <a:rPr lang="en-US" sz="3400" dirty="0" err="1"/>
              <a:t>foodgrains</a:t>
            </a:r>
            <a:r>
              <a:rPr lang="en-US" sz="3400" dirty="0"/>
              <a:t> offered for sale. Procurement prices also become the minimum support prices because the govt. was bound to purchase the </a:t>
            </a:r>
            <a:r>
              <a:rPr lang="en-US" sz="3400" dirty="0" err="1"/>
              <a:t>foodgrains</a:t>
            </a:r>
            <a:r>
              <a:rPr lang="en-US" sz="3400" dirty="0"/>
              <a:t> offered by the producers for sale.</a:t>
            </a:r>
            <a:endParaRPr lang="en-US" sz="3400" dirty="0"/>
          </a:p>
        </p:txBody>
      </p:sp>
    </p:spTree>
    <p:extLst>
      <p:ext uri="{BB962C8B-B14F-4D97-AF65-F5344CB8AC3E}">
        <p14:creationId xmlns:p14="http://schemas.microsoft.com/office/powerpoint/2010/main" val="27422538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pPr marL="0" indent="0">
              <a:buNone/>
            </a:pPr>
            <a:r>
              <a:rPr lang="en-US" sz="4000" dirty="0" smtClean="0"/>
              <a:t>(iv) Issue Price</a:t>
            </a:r>
          </a:p>
          <a:p>
            <a:pPr marL="0" indent="0">
              <a:buNone/>
            </a:pPr>
            <a:r>
              <a:rPr lang="en-US" sz="4000" dirty="0" smtClean="0"/>
              <a:t>These are prices at which the government supplies food grains at ration shops. They are lower than the procurement prices to protect consumer’s interest.</a:t>
            </a:r>
            <a:endParaRPr lang="en-US" sz="4000" dirty="0"/>
          </a:p>
        </p:txBody>
      </p:sp>
    </p:spTree>
    <p:extLst>
      <p:ext uri="{BB962C8B-B14F-4D97-AF65-F5344CB8AC3E}">
        <p14:creationId xmlns:p14="http://schemas.microsoft.com/office/powerpoint/2010/main" val="10725635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685800"/>
            <a:ext cx="8229600" cy="5440363"/>
          </a:xfrm>
        </p:spPr>
        <p:txBody>
          <a:bodyPr>
            <a:normAutofit lnSpcReduction="10000"/>
          </a:bodyPr>
          <a:lstStyle/>
          <a:p>
            <a:pPr marL="0" indent="0">
              <a:buNone/>
            </a:pPr>
            <a:r>
              <a:rPr lang="en-US" sz="4000" dirty="0" smtClean="0"/>
              <a:t>(C) </a:t>
            </a:r>
            <a:r>
              <a:rPr lang="en-US" sz="4000" b="1" dirty="0" smtClean="0"/>
              <a:t>Implementation of Administrative Prices</a:t>
            </a:r>
          </a:p>
          <a:p>
            <a:pPr marL="0" indent="0">
              <a:buNone/>
            </a:pPr>
            <a:r>
              <a:rPr lang="en-US" sz="4000" dirty="0" smtClean="0"/>
              <a:t>(</a:t>
            </a:r>
            <a:r>
              <a:rPr lang="en-US" sz="4000" dirty="0" err="1" smtClean="0"/>
              <a:t>i</a:t>
            </a:r>
            <a:r>
              <a:rPr lang="en-US" sz="4000" dirty="0" smtClean="0"/>
              <a:t>) Entrusting the task to different agencies</a:t>
            </a:r>
          </a:p>
          <a:p>
            <a:pPr marL="742950" indent="-742950">
              <a:buAutoNum type="alphaLcParenBoth"/>
            </a:pPr>
            <a:r>
              <a:rPr lang="en-US" sz="4000" dirty="0" smtClean="0"/>
              <a:t>FCI –Price support operations for most </a:t>
            </a:r>
            <a:r>
              <a:rPr lang="en-US" sz="4000" dirty="0" err="1" smtClean="0"/>
              <a:t>foodgrains</a:t>
            </a:r>
            <a:endParaRPr lang="en-US" sz="4000" dirty="0" smtClean="0"/>
          </a:p>
          <a:p>
            <a:pPr marL="742950" indent="-742950">
              <a:buAutoNum type="alphaLcParenBoth"/>
            </a:pPr>
            <a:r>
              <a:rPr lang="en-US" sz="4000" dirty="0" smtClean="0"/>
              <a:t>Cotton and Jute Corporations of India – price support operations for cotton and Jute respectively</a:t>
            </a:r>
            <a:endParaRPr lang="en-US" sz="4000" dirty="0"/>
          </a:p>
        </p:txBody>
      </p:sp>
    </p:spTree>
    <p:extLst>
      <p:ext uri="{BB962C8B-B14F-4D97-AF65-F5344CB8AC3E}">
        <p14:creationId xmlns:p14="http://schemas.microsoft.com/office/powerpoint/2010/main" val="963377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algn="just"/>
            <a:r>
              <a:rPr lang="en-US" sz="4000" dirty="0" smtClean="0"/>
              <a:t>To maintain an appropriate relationship and balance between the prices of food grain and non-food grain</a:t>
            </a:r>
          </a:p>
          <a:p>
            <a:pPr algn="just"/>
            <a:r>
              <a:rPr lang="en-US" sz="4000" dirty="0" smtClean="0"/>
              <a:t>To integrate prices between various states.</a:t>
            </a:r>
            <a:endParaRPr lang="en-US" sz="4000" dirty="0"/>
          </a:p>
        </p:txBody>
      </p:sp>
    </p:spTree>
    <p:extLst>
      <p:ext uri="{BB962C8B-B14F-4D97-AF65-F5344CB8AC3E}">
        <p14:creationId xmlns:p14="http://schemas.microsoft.com/office/powerpoint/2010/main" val="31589037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pPr marL="0" indent="0">
              <a:buNone/>
            </a:pPr>
            <a:r>
              <a:rPr lang="en-US" sz="4000" dirty="0" smtClean="0"/>
              <a:t>(c) National Agricultural Cooperative Marketing Federation (NAFED)- course cereals, pulse and oilseeds</a:t>
            </a:r>
          </a:p>
          <a:p>
            <a:pPr marL="0" indent="0">
              <a:buNone/>
            </a:pPr>
            <a:r>
              <a:rPr lang="en-US" sz="4000" dirty="0" smtClean="0"/>
              <a:t>(d) Sugar mills – to pay minimum prices producers</a:t>
            </a:r>
          </a:p>
          <a:p>
            <a:pPr marL="0" indent="0">
              <a:buNone/>
            </a:pPr>
            <a:r>
              <a:rPr lang="en-US" sz="4000" dirty="0" smtClean="0"/>
              <a:t>(e) Tobacco Board – implementing the price policy</a:t>
            </a:r>
          </a:p>
          <a:p>
            <a:pPr marL="0" indent="0">
              <a:buNone/>
            </a:pPr>
            <a:endParaRPr lang="en-US" sz="4000" dirty="0"/>
          </a:p>
        </p:txBody>
      </p:sp>
    </p:spTree>
    <p:extLst>
      <p:ext uri="{BB962C8B-B14F-4D97-AF65-F5344CB8AC3E}">
        <p14:creationId xmlns:p14="http://schemas.microsoft.com/office/powerpoint/2010/main" val="15391589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838200"/>
            <a:ext cx="8229600" cy="5287963"/>
          </a:xfrm>
        </p:spPr>
        <p:txBody>
          <a:bodyPr>
            <a:normAutofit fontScale="77500" lnSpcReduction="20000"/>
          </a:bodyPr>
          <a:lstStyle/>
          <a:p>
            <a:pPr marL="0" indent="0">
              <a:buNone/>
            </a:pPr>
            <a:r>
              <a:rPr lang="en-US" sz="4000" dirty="0" smtClean="0"/>
              <a:t>(ii) Establishment of National Crop Forecasting Centre </a:t>
            </a:r>
          </a:p>
          <a:p>
            <a:pPr marL="0" indent="0">
              <a:buNone/>
            </a:pPr>
            <a:r>
              <a:rPr lang="en-US" sz="4000" dirty="0" smtClean="0"/>
              <a:t>(iii) Setting up of High Powered Price Monitoring Board – for monitoring the essential commodity prices and anticipating the need for government intervention in the market</a:t>
            </a:r>
          </a:p>
          <a:p>
            <a:pPr marL="0" indent="0">
              <a:buNone/>
            </a:pPr>
            <a:r>
              <a:rPr lang="en-US" sz="4000" dirty="0" smtClean="0"/>
              <a:t>(iv) Buffer Stocks – FCI and NAFED build-up buffer stocks of essential goods to </a:t>
            </a:r>
            <a:r>
              <a:rPr lang="en-US" sz="4000" dirty="0" err="1" smtClean="0"/>
              <a:t>stabilise</a:t>
            </a:r>
            <a:r>
              <a:rPr lang="en-US" sz="4000" dirty="0" smtClean="0"/>
              <a:t> the price</a:t>
            </a:r>
          </a:p>
          <a:p>
            <a:pPr marL="0" indent="0">
              <a:buNone/>
            </a:pPr>
            <a:r>
              <a:rPr lang="en-US" sz="4000" dirty="0" smtClean="0"/>
              <a:t>(v) Warehousing</a:t>
            </a:r>
          </a:p>
          <a:p>
            <a:pPr marL="0" indent="0">
              <a:buNone/>
            </a:pPr>
            <a:r>
              <a:rPr lang="en-US" sz="4000" dirty="0" smtClean="0"/>
              <a:t>(vi) Regulated markets</a:t>
            </a:r>
          </a:p>
          <a:p>
            <a:pPr marL="0" indent="0">
              <a:buNone/>
            </a:pPr>
            <a:r>
              <a:rPr lang="en-US" sz="4000" dirty="0" smtClean="0"/>
              <a:t>(vii) Credit Policy</a:t>
            </a:r>
            <a:endParaRPr lang="en-US" sz="4000" dirty="0"/>
          </a:p>
        </p:txBody>
      </p:sp>
    </p:spTree>
    <p:extLst>
      <p:ext uri="{BB962C8B-B14F-4D97-AF65-F5344CB8AC3E}">
        <p14:creationId xmlns:p14="http://schemas.microsoft.com/office/powerpoint/2010/main" val="22233816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838200"/>
            <a:ext cx="8229600" cy="5287963"/>
          </a:xfrm>
        </p:spPr>
        <p:txBody>
          <a:bodyPr>
            <a:normAutofit/>
          </a:bodyPr>
          <a:lstStyle/>
          <a:p>
            <a:pPr marL="0" indent="0">
              <a:buNone/>
            </a:pPr>
            <a:r>
              <a:rPr lang="en-US" sz="4000" b="1" dirty="0" smtClean="0"/>
              <a:t>Evaluation of Agricultural Price Policy</a:t>
            </a:r>
          </a:p>
          <a:p>
            <a:pPr marL="742950" indent="-742950">
              <a:buAutoNum type="arabicPeriod"/>
            </a:pPr>
            <a:r>
              <a:rPr lang="en-US" sz="4000" dirty="0" smtClean="0"/>
              <a:t>Difficulty in deciding fair prices</a:t>
            </a:r>
          </a:p>
          <a:p>
            <a:pPr marL="742950" indent="-742950">
              <a:buAutoNum type="arabicPeriod"/>
            </a:pPr>
            <a:r>
              <a:rPr lang="en-US" sz="4000" dirty="0" smtClean="0"/>
              <a:t>No integration between different criteria</a:t>
            </a:r>
          </a:p>
          <a:p>
            <a:pPr marL="742950" indent="-742950">
              <a:buAutoNum type="arabicPeriod"/>
            </a:pPr>
            <a:r>
              <a:rPr lang="en-US" sz="4000" dirty="0" smtClean="0"/>
              <a:t>Benefit to large farmers</a:t>
            </a:r>
          </a:p>
          <a:p>
            <a:pPr marL="742950" indent="-742950">
              <a:buAutoNum type="arabicPeriod"/>
            </a:pPr>
            <a:r>
              <a:rPr lang="en-US" sz="4000" dirty="0" smtClean="0"/>
              <a:t>Mounting fiscal deficits</a:t>
            </a:r>
          </a:p>
          <a:p>
            <a:pPr marL="742950" indent="-742950">
              <a:buAutoNum type="arabicPeriod"/>
            </a:pPr>
            <a:r>
              <a:rPr lang="en-US" sz="4000" dirty="0" smtClean="0"/>
              <a:t>Contribution to inflationary trend</a:t>
            </a:r>
            <a:endParaRPr lang="en-US" sz="4000" dirty="0"/>
          </a:p>
        </p:txBody>
      </p:sp>
    </p:spTree>
    <p:extLst>
      <p:ext uri="{BB962C8B-B14F-4D97-AF65-F5344CB8AC3E}">
        <p14:creationId xmlns:p14="http://schemas.microsoft.com/office/powerpoint/2010/main" val="14563817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762000"/>
            <a:ext cx="8229600" cy="5364163"/>
          </a:xfrm>
        </p:spPr>
        <p:txBody>
          <a:bodyPr>
            <a:normAutofit/>
          </a:bodyPr>
          <a:lstStyle/>
          <a:p>
            <a:pPr marL="0" indent="0">
              <a:buNone/>
            </a:pPr>
            <a:r>
              <a:rPr lang="en-US" sz="4000" dirty="0" smtClean="0"/>
              <a:t>6. Impact on rural poor</a:t>
            </a:r>
          </a:p>
          <a:p>
            <a:pPr marL="0" indent="0">
              <a:buNone/>
            </a:pPr>
            <a:r>
              <a:rPr lang="en-US" sz="4000" dirty="0" smtClean="0"/>
              <a:t>7. Bias in </a:t>
            </a:r>
            <a:r>
              <a:rPr lang="en-US" sz="4000" dirty="0" err="1" smtClean="0"/>
              <a:t>favour</a:t>
            </a:r>
            <a:r>
              <a:rPr lang="en-US" sz="4000" dirty="0" smtClean="0"/>
              <a:t> of low cost states</a:t>
            </a:r>
          </a:p>
          <a:p>
            <a:pPr marL="0" indent="0">
              <a:buNone/>
            </a:pPr>
            <a:r>
              <a:rPr lang="en-US" sz="4000" dirty="0" smtClean="0"/>
              <a:t>8. Not all commodities </a:t>
            </a:r>
            <a:r>
              <a:rPr lang="en-US" sz="4000" smtClean="0"/>
              <a:t>are covered</a:t>
            </a:r>
          </a:p>
          <a:p>
            <a:pPr marL="0" indent="0">
              <a:buNone/>
            </a:pPr>
            <a:endParaRPr lang="en-US" sz="4000" dirty="0"/>
          </a:p>
        </p:txBody>
      </p:sp>
    </p:spTree>
    <p:extLst>
      <p:ext uri="{BB962C8B-B14F-4D97-AF65-F5344CB8AC3E}">
        <p14:creationId xmlns:p14="http://schemas.microsoft.com/office/powerpoint/2010/main" val="3366565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Agricultural Price Policy</a:t>
            </a:r>
            <a:endParaRPr lang="en-US" dirty="0"/>
          </a:p>
        </p:txBody>
      </p:sp>
      <p:sp>
        <p:nvSpPr>
          <p:cNvPr id="3" name="Content Placeholder 2"/>
          <p:cNvSpPr>
            <a:spLocks noGrp="1"/>
          </p:cNvSpPr>
          <p:nvPr>
            <p:ph idx="1"/>
          </p:nvPr>
        </p:nvSpPr>
        <p:spPr/>
        <p:txBody>
          <a:bodyPr>
            <a:normAutofit/>
          </a:bodyPr>
          <a:lstStyle/>
          <a:p>
            <a:pPr marL="742950" indent="-742950">
              <a:buAutoNum type="arabicPeriod"/>
            </a:pPr>
            <a:r>
              <a:rPr lang="en-US" sz="4000" dirty="0" smtClean="0"/>
              <a:t>To provide remunerative prices</a:t>
            </a:r>
          </a:p>
          <a:p>
            <a:pPr marL="742950" indent="-742950">
              <a:buAutoNum type="arabicPeriod"/>
            </a:pPr>
            <a:r>
              <a:rPr lang="en-US" sz="4000" dirty="0" smtClean="0"/>
              <a:t>To provide incentives</a:t>
            </a:r>
          </a:p>
          <a:p>
            <a:pPr marL="742950" indent="-742950">
              <a:buAutoNum type="arabicPeriod"/>
            </a:pPr>
            <a:r>
              <a:rPr lang="en-US" sz="4000" dirty="0" smtClean="0"/>
              <a:t>To promote capital formation</a:t>
            </a:r>
          </a:p>
          <a:p>
            <a:pPr marL="742950" indent="-742950">
              <a:buAutoNum type="arabicPeriod"/>
            </a:pPr>
            <a:r>
              <a:rPr lang="en-US" sz="4000" dirty="0" smtClean="0"/>
              <a:t>To have better terms of trade</a:t>
            </a:r>
          </a:p>
          <a:p>
            <a:pPr marL="742950" indent="-742950">
              <a:buAutoNum type="arabicPeriod"/>
            </a:pPr>
            <a:r>
              <a:rPr lang="en-US" sz="4000" dirty="0" smtClean="0"/>
              <a:t>To reduce income inequality</a:t>
            </a:r>
          </a:p>
          <a:p>
            <a:pPr marL="742950" indent="-742950">
              <a:buAutoNum type="arabicPeriod"/>
            </a:pPr>
            <a:r>
              <a:rPr lang="en-US" sz="4000" dirty="0" smtClean="0"/>
              <a:t>To prevent inbuilt fluctuations</a:t>
            </a:r>
          </a:p>
          <a:p>
            <a:pPr marL="0" indent="0">
              <a:buNone/>
            </a:pPr>
            <a:endParaRPr lang="en-US" sz="4000" dirty="0"/>
          </a:p>
        </p:txBody>
      </p:sp>
    </p:spTree>
    <p:extLst>
      <p:ext uri="{BB962C8B-B14F-4D97-AF65-F5344CB8AC3E}">
        <p14:creationId xmlns:p14="http://schemas.microsoft.com/office/powerpoint/2010/main" val="2895417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4000" dirty="0" smtClean="0"/>
              <a:t>7. To encourage rational utilization of land</a:t>
            </a:r>
          </a:p>
          <a:p>
            <a:pPr marL="0" indent="0">
              <a:buNone/>
            </a:pPr>
            <a:r>
              <a:rPr lang="en-US" sz="4000" u="sng" dirty="0" smtClean="0"/>
              <a:t>Features of Agriculture Prices in India</a:t>
            </a:r>
          </a:p>
          <a:p>
            <a:pPr marL="742950" indent="-742950">
              <a:buAutoNum type="arabicPeriod"/>
            </a:pPr>
            <a:r>
              <a:rPr lang="en-US" sz="4000" dirty="0" smtClean="0"/>
              <a:t>Non-remunerative prices</a:t>
            </a:r>
          </a:p>
          <a:p>
            <a:pPr marL="742950" indent="-742950">
              <a:buAutoNum type="arabicPeriod"/>
            </a:pPr>
            <a:r>
              <a:rPr lang="en-US" sz="4000" dirty="0" smtClean="0"/>
              <a:t>Role of supply in agricultural prices</a:t>
            </a:r>
          </a:p>
          <a:p>
            <a:pPr marL="0" indent="0">
              <a:buNone/>
            </a:pPr>
            <a:r>
              <a:rPr lang="en-US" sz="4000" dirty="0"/>
              <a:t>	</a:t>
            </a:r>
            <a:r>
              <a:rPr lang="en-US" sz="4000" dirty="0" smtClean="0"/>
              <a:t>- demand is more or less inelastic but supply depends on good or bad harvest</a:t>
            </a:r>
            <a:endParaRPr lang="en-US" sz="4000" dirty="0"/>
          </a:p>
        </p:txBody>
      </p:sp>
    </p:spTree>
    <p:extLst>
      <p:ext uri="{BB962C8B-B14F-4D97-AF65-F5344CB8AC3E}">
        <p14:creationId xmlns:p14="http://schemas.microsoft.com/office/powerpoint/2010/main" val="158684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3. Uncertainty</a:t>
            </a:r>
          </a:p>
          <a:p>
            <a:pPr marL="0" indent="0">
              <a:buNone/>
            </a:pPr>
            <a:r>
              <a:rPr lang="en-US" sz="4000" dirty="0" smtClean="0"/>
              <a:t>4. Distress sale</a:t>
            </a:r>
          </a:p>
          <a:p>
            <a:pPr marL="0" indent="0">
              <a:buNone/>
            </a:pPr>
            <a:r>
              <a:rPr lang="en-US" sz="4000" dirty="0" smtClean="0"/>
              <a:t>5. Middle men</a:t>
            </a:r>
          </a:p>
          <a:p>
            <a:pPr marL="0" indent="0">
              <a:buNone/>
            </a:pPr>
            <a:r>
              <a:rPr lang="en-US" sz="4000" dirty="0" smtClean="0"/>
              <a:t>6. Incomplete information</a:t>
            </a:r>
          </a:p>
          <a:p>
            <a:pPr marL="0" indent="0">
              <a:buNone/>
            </a:pPr>
            <a:r>
              <a:rPr lang="en-US" sz="4000" dirty="0" smtClean="0"/>
              <a:t>7. Poor infrastructure</a:t>
            </a:r>
            <a:endParaRPr lang="en-US" sz="4000" dirty="0"/>
          </a:p>
        </p:txBody>
      </p:sp>
    </p:spTree>
    <p:extLst>
      <p:ext uri="{BB962C8B-B14F-4D97-AF65-F5344CB8AC3E}">
        <p14:creationId xmlns:p14="http://schemas.microsoft.com/office/powerpoint/2010/main" val="728291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Prices for agriculture by the Government</a:t>
            </a:r>
            <a:endParaRPr lang="en-US" dirty="0"/>
          </a:p>
        </p:txBody>
      </p:sp>
      <p:sp>
        <p:nvSpPr>
          <p:cNvPr id="3" name="Content Placeholder 2"/>
          <p:cNvSpPr>
            <a:spLocks noGrp="1"/>
          </p:cNvSpPr>
          <p:nvPr>
            <p:ph idx="1"/>
          </p:nvPr>
        </p:nvSpPr>
        <p:spPr/>
        <p:txBody>
          <a:bodyPr>
            <a:normAutofit/>
          </a:bodyPr>
          <a:lstStyle/>
          <a:p>
            <a:pPr marL="857250" indent="-857250">
              <a:buAutoNum type="romanLcParenBoth"/>
            </a:pPr>
            <a:r>
              <a:rPr lang="en-US" sz="4000" dirty="0" smtClean="0"/>
              <a:t>Procurement prices – It is the price at which the government purchases agricultural products.</a:t>
            </a:r>
          </a:p>
          <a:p>
            <a:pPr marL="857250" indent="-857250">
              <a:buAutoNum type="romanLcParenBoth"/>
            </a:pPr>
            <a:r>
              <a:rPr lang="en-US" sz="4000" dirty="0" smtClean="0"/>
              <a:t>Issue Prices – It is the price at which the government sells agricultural goods through fair price shops to poor consumers</a:t>
            </a:r>
            <a:endParaRPr lang="en-US" sz="4000" dirty="0"/>
          </a:p>
        </p:txBody>
      </p:sp>
    </p:spTree>
    <p:extLst>
      <p:ext uri="{BB962C8B-B14F-4D97-AF65-F5344CB8AC3E}">
        <p14:creationId xmlns:p14="http://schemas.microsoft.com/office/powerpoint/2010/main" val="1732069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Policy</a:t>
            </a:r>
            <a:endParaRPr lang="en-US" dirty="0"/>
          </a:p>
        </p:txBody>
      </p:sp>
      <p:sp>
        <p:nvSpPr>
          <p:cNvPr id="3" name="Content Placeholder 2"/>
          <p:cNvSpPr>
            <a:spLocks noGrp="1"/>
          </p:cNvSpPr>
          <p:nvPr>
            <p:ph idx="1"/>
          </p:nvPr>
        </p:nvSpPr>
        <p:spPr/>
        <p:txBody>
          <a:bodyPr>
            <a:noAutofit/>
          </a:bodyPr>
          <a:lstStyle/>
          <a:p>
            <a:pPr algn="just"/>
            <a:r>
              <a:rPr lang="en-US" sz="4000" dirty="0" smtClean="0"/>
              <a:t>It </a:t>
            </a:r>
            <a:r>
              <a:rPr lang="en-US" sz="4000" dirty="0"/>
              <a:t>was in the context of acute food scarcity during the sixties and the failure of various schemes for food </a:t>
            </a:r>
            <a:r>
              <a:rPr lang="en-US" sz="4000" dirty="0" smtClean="0"/>
              <a:t>management that </a:t>
            </a:r>
            <a:r>
              <a:rPr lang="en-US" sz="4000" dirty="0"/>
              <a:t>the </a:t>
            </a:r>
            <a:r>
              <a:rPr lang="en-US" sz="4000" b="1" dirty="0" smtClean="0"/>
              <a:t>Government of India </a:t>
            </a:r>
            <a:r>
              <a:rPr lang="en-US" sz="4000" dirty="0" smtClean="0"/>
              <a:t>appointed</a:t>
            </a:r>
            <a:r>
              <a:rPr lang="en-US" sz="4000" dirty="0"/>
              <a:t> </a:t>
            </a:r>
            <a:r>
              <a:rPr lang="en-US" sz="4000" b="1" dirty="0"/>
              <a:t>the Food-grains Prices Committee in 1964</a:t>
            </a:r>
            <a:r>
              <a:rPr lang="en-US" sz="4000" dirty="0"/>
              <a:t> under </a:t>
            </a:r>
            <a:r>
              <a:rPr lang="en-US" sz="4000" b="1" dirty="0"/>
              <a:t>LK </a:t>
            </a:r>
            <a:r>
              <a:rPr lang="en-US" sz="4000" b="1" dirty="0" err="1"/>
              <a:t>Jha</a:t>
            </a:r>
            <a:r>
              <a:rPr lang="en-US" sz="4000" dirty="0"/>
              <a:t> to look under the entire </a:t>
            </a:r>
            <a:r>
              <a:rPr lang="en-US" sz="4000" dirty="0" smtClean="0"/>
              <a:t>question</a:t>
            </a:r>
            <a:endParaRPr lang="en-US" sz="4000" dirty="0"/>
          </a:p>
        </p:txBody>
      </p:sp>
    </p:spTree>
    <p:extLst>
      <p:ext uri="{BB962C8B-B14F-4D97-AF65-F5344CB8AC3E}">
        <p14:creationId xmlns:p14="http://schemas.microsoft.com/office/powerpoint/2010/main" val="2744906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of food management in India, and </a:t>
            </a:r>
            <a:r>
              <a:rPr lang="en-US" sz="4000" b="1" dirty="0" err="1" smtClean="0"/>
              <a:t>Jha</a:t>
            </a:r>
            <a:r>
              <a:rPr lang="en-US" sz="4000" b="1" dirty="0" smtClean="0"/>
              <a:t> Committee’s </a:t>
            </a:r>
            <a:r>
              <a:rPr lang="en-US" sz="4000" dirty="0" smtClean="0"/>
              <a:t>major contribution was the creation of </a:t>
            </a:r>
            <a:r>
              <a:rPr lang="en-US" sz="4000" b="1" dirty="0" smtClean="0"/>
              <a:t>Food Corporation of India(FCI)</a:t>
            </a:r>
            <a:r>
              <a:rPr lang="en-US" sz="4000" dirty="0" smtClean="0"/>
              <a:t> and the </a:t>
            </a:r>
            <a:r>
              <a:rPr lang="en-US" sz="4000" b="1" dirty="0" smtClean="0"/>
              <a:t>Agricultural Prices Commission(APC)</a:t>
            </a:r>
            <a:r>
              <a:rPr lang="en-US" sz="4000" dirty="0" smtClean="0"/>
              <a:t> in 1965.</a:t>
            </a:r>
          </a:p>
          <a:p>
            <a:pPr marL="0" indent="0">
              <a:buNone/>
            </a:pPr>
            <a:endParaRPr lang="en-US" sz="4000" dirty="0"/>
          </a:p>
        </p:txBody>
      </p:sp>
    </p:spTree>
    <p:extLst>
      <p:ext uri="{BB962C8B-B14F-4D97-AF65-F5344CB8AC3E}">
        <p14:creationId xmlns:p14="http://schemas.microsoft.com/office/powerpoint/2010/main" val="593852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853</TotalTime>
  <Words>1102</Words>
  <Application>Microsoft Office PowerPoint</Application>
  <PresentationFormat>On-screen Show (4:3)</PresentationFormat>
  <Paragraphs>129</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Agricultural Price Policy</vt:lpstr>
      <vt:lpstr> </vt:lpstr>
      <vt:lpstr> </vt:lpstr>
      <vt:lpstr>Need for Agricultural Price Policy</vt:lpstr>
      <vt:lpstr>  </vt:lpstr>
      <vt:lpstr> </vt:lpstr>
      <vt:lpstr>Types of Prices for agriculture by the Government</vt:lpstr>
      <vt:lpstr>Price Policy</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dc:creator>
  <cp:lastModifiedBy>MICRO</cp:lastModifiedBy>
  <cp:revision>28</cp:revision>
  <dcterms:created xsi:type="dcterms:W3CDTF">2019-07-30T09:54:14Z</dcterms:created>
  <dcterms:modified xsi:type="dcterms:W3CDTF">2019-08-04T15:03:16Z</dcterms:modified>
</cp:coreProperties>
</file>